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sldIdLst>
    <p:sldId id="256" r:id="rId2"/>
    <p:sldId id="269" r:id="rId3"/>
    <p:sldId id="258" r:id="rId4"/>
    <p:sldId id="263" r:id="rId5"/>
    <p:sldId id="261" r:id="rId6"/>
    <p:sldId id="260" r:id="rId7"/>
    <p:sldId id="270" r:id="rId8"/>
    <p:sldId id="262" r:id="rId9"/>
    <p:sldId id="257" r:id="rId10"/>
    <p:sldId id="259" r:id="rId11"/>
    <p:sldId id="275" r:id="rId12"/>
    <p:sldId id="274" r:id="rId13"/>
    <p:sldId id="264" r:id="rId14"/>
    <p:sldId id="271" r:id="rId15"/>
    <p:sldId id="273" r:id="rId16"/>
    <p:sldId id="277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37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2.jpg>
</file>

<file path=ppt/media/image4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2752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678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6594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040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9941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33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39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85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38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51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60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6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5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3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ome.web.cern.ch/about/updates/2013/03/new-results-indicate-new-particle-higgs-boson" TargetMode="Externa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2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41316"/>
            <a:ext cx="12192000" cy="1941404"/>
          </a:xfrm>
          <a:prstGeom prst="rect">
            <a:avLst/>
          </a:prstGeom>
          <a:solidFill>
            <a:schemeClr val="tx1">
              <a:lumMod val="95000"/>
              <a:lumOff val="5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altLang="zh-CN" sz="4800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P</a:t>
            </a:r>
            <a:r>
              <a:rPr lang="en-US" sz="4800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redicting</a:t>
            </a:r>
            <a:br>
              <a:rPr lang="en-US" sz="4800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4800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the Higgs-Boson signal</a:t>
            </a:r>
            <a:endParaRPr lang="en-US" sz="4800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88424"/>
            <a:ext cx="9144000" cy="1655762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- A 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kaggle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challenge</a:t>
            </a:r>
          </a:p>
          <a:p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Diego 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 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L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az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z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ari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| </a:t>
            </a:r>
            <a:r>
              <a:rPr lang="en-US" altLang="zh-CN" sz="20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</a:t>
            </a:r>
            <a:r>
              <a:rPr lang="en-US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inlin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heng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| </a:t>
            </a:r>
            <a:r>
              <a:rPr lang="en-US" altLang="zh-CN" sz="2000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Danli</a:t>
            </a:r>
            <a:r>
              <a:rPr 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Z</a:t>
            </a:r>
            <a:r>
              <a:rPr lang="en-US" altLang="zh-CN" sz="20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eng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64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/>
          <p:cNvSpPr txBox="1"/>
          <p:nvPr/>
        </p:nvSpPr>
        <p:spPr>
          <a:xfrm>
            <a:off x="3407409" y="390134"/>
            <a:ext cx="107292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Raw Data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289612" y="1034933"/>
            <a:ext cx="1494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Subset by “</a:t>
            </a:r>
            <a:r>
              <a:rPr lang="en-US" sz="1000" dirty="0" err="1" smtClean="0"/>
              <a:t>PRI_jet_num</a:t>
            </a:r>
            <a:r>
              <a:rPr lang="en-US" sz="1000" dirty="0" smtClean="0"/>
              <a:t>”</a:t>
            </a:r>
            <a:endParaRPr lang="en-US" sz="1000" dirty="0"/>
          </a:p>
        </p:txBody>
      </p:sp>
      <p:sp>
        <p:nvSpPr>
          <p:cNvPr id="47" name="Double Bracket 46"/>
          <p:cNvSpPr/>
          <p:nvPr/>
        </p:nvSpPr>
        <p:spPr>
          <a:xfrm>
            <a:off x="1574716" y="1299650"/>
            <a:ext cx="4710352" cy="34290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 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0   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               1              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2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                   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213229" y="1630508"/>
            <a:ext cx="7286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Drop: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787992" y="1582864"/>
            <a:ext cx="18015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DER_deltaeta_jet_jet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DER_mass_jet_jet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  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DER_prodeta_jet_jet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DER_lep_eta_centrality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PRI_jet_leading_pt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de-DE" sz="1000" dirty="0" err="1">
                <a:solidFill>
                  <a:schemeClr val="accent1">
                    <a:lumMod val="75000"/>
                  </a:schemeClr>
                </a:solidFill>
              </a:rPr>
              <a:t>PRI_jet_num</a:t>
            </a:r>
            <a:r>
              <a:rPr lang="de-DE" sz="1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de-DE" sz="1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PRI_jet_all_pt</a:t>
            </a:r>
            <a:r>
              <a:rPr lang="zh-CN" altLang="en-US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263802" y="1594803"/>
            <a:ext cx="180158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DER_lep_eta_centrality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DER_deltaeta_jet_jet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DER_mass_jet_jet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DER_prodeta_jet_jet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accent1">
                    <a:lumMod val="75000"/>
                  </a:schemeClr>
                </a:solidFill>
              </a:rPr>
              <a:t>PRI_jet_subleading_pt</a:t>
            </a:r>
            <a:r>
              <a:rPr lang="de-DE" sz="1000" dirty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52420" y="3429980"/>
            <a:ext cx="97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Impute: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783813" y="3352096"/>
            <a:ext cx="11256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0.26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334568" y="3464293"/>
            <a:ext cx="11592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   </a:t>
            </a:r>
          </a:p>
          <a:p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(0.1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852326" y="3465878"/>
            <a:ext cx="1188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    </a:t>
            </a:r>
            <a:endParaRPr lang="en-US" sz="1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(0.06</a:t>
            </a:r>
            <a:r>
              <a:rPr lang="en-US" altLang="zh-CN" sz="1000" dirty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7638347" y="1369820"/>
            <a:ext cx="3807882" cy="1450806"/>
          </a:xfrm>
          <a:prstGeom prst="roundRect">
            <a:avLst/>
          </a:prstGeom>
          <a:solidFill>
            <a:srgbClr val="A16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b="1" dirty="0" smtClean="0"/>
              <a:t>Apply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to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Test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Dataset</a:t>
            </a:r>
            <a:r>
              <a:rPr lang="en-US" sz="1400" b="1" dirty="0" smtClean="0"/>
              <a:t>:</a:t>
            </a:r>
          </a:p>
          <a:p>
            <a:endParaRPr lang="en-US" sz="1400" b="1" dirty="0" smtClean="0"/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Break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into: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test_0</a:t>
            </a:r>
            <a:r>
              <a:rPr lang="zh-CN" altLang="en-US" sz="1400" dirty="0" smtClean="0"/>
              <a:t> 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test_23</a:t>
            </a:r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Plug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3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ensemble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models</a:t>
            </a:r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Stack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results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submission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file</a:t>
            </a:r>
            <a:endParaRPr lang="en-US" sz="1400" dirty="0" smtClean="0"/>
          </a:p>
        </p:txBody>
      </p:sp>
      <p:sp>
        <p:nvSpPr>
          <p:cNvPr id="56" name="Rounded Rectangle 55"/>
          <p:cNvSpPr/>
          <p:nvPr/>
        </p:nvSpPr>
        <p:spPr>
          <a:xfrm>
            <a:off x="1886370" y="4166161"/>
            <a:ext cx="1177678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Tune</a:t>
            </a:r>
            <a:endParaRPr lang="en-US" sz="1400" dirty="0" smtClean="0"/>
          </a:p>
          <a:p>
            <a:pPr algn="ctr"/>
            <a:r>
              <a:rPr lang="en-US" sz="1400" b="1" dirty="0" smtClean="0"/>
              <a:t>XGB</a:t>
            </a:r>
          </a:p>
          <a:p>
            <a:pPr algn="ctr"/>
            <a:r>
              <a:rPr lang="en-US" altLang="zh-CN" sz="1400" b="1" dirty="0" smtClean="0"/>
              <a:t>RF</a:t>
            </a:r>
          </a:p>
          <a:p>
            <a:pPr algn="ctr"/>
            <a:r>
              <a:rPr lang="en-US" altLang="zh-CN" sz="1400" b="1" dirty="0" smtClean="0"/>
              <a:t>Ada</a:t>
            </a:r>
            <a:endParaRPr lang="en-US" sz="1400" b="1" dirty="0" smtClean="0"/>
          </a:p>
          <a:p>
            <a:pPr algn="ctr"/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df0</a:t>
            </a:r>
            <a:endParaRPr lang="en-US" sz="1400" dirty="0"/>
          </a:p>
        </p:txBody>
      </p:sp>
      <p:sp>
        <p:nvSpPr>
          <p:cNvPr id="57" name="Rounded Rectangle 56"/>
          <p:cNvSpPr/>
          <p:nvPr/>
        </p:nvSpPr>
        <p:spPr>
          <a:xfrm>
            <a:off x="3332302" y="4178548"/>
            <a:ext cx="1207397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Tune</a:t>
            </a:r>
            <a:endParaRPr lang="en-US" sz="1400" dirty="0"/>
          </a:p>
          <a:p>
            <a:pPr algn="ctr"/>
            <a:r>
              <a:rPr lang="en-US" sz="1400" b="1" dirty="0"/>
              <a:t>XGB</a:t>
            </a:r>
          </a:p>
          <a:p>
            <a:pPr algn="ctr"/>
            <a:r>
              <a:rPr lang="en-US" altLang="zh-CN" sz="1400" b="1" dirty="0"/>
              <a:t>RF</a:t>
            </a:r>
          </a:p>
          <a:p>
            <a:pPr algn="ctr"/>
            <a:r>
              <a:rPr lang="en-US" altLang="zh-CN" sz="1400" b="1" dirty="0"/>
              <a:t>Ada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df1</a:t>
            </a:r>
            <a:endParaRPr lang="en-US" sz="1400" dirty="0"/>
          </a:p>
        </p:txBody>
      </p:sp>
      <p:sp>
        <p:nvSpPr>
          <p:cNvPr id="58" name="Rounded Rectangle 57"/>
          <p:cNvSpPr/>
          <p:nvPr/>
        </p:nvSpPr>
        <p:spPr>
          <a:xfrm>
            <a:off x="4807959" y="4178545"/>
            <a:ext cx="1187836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Tune</a:t>
            </a:r>
            <a:endParaRPr lang="en-US" sz="1400" dirty="0"/>
          </a:p>
          <a:p>
            <a:pPr algn="ctr"/>
            <a:r>
              <a:rPr lang="en-US" sz="1400" b="1" dirty="0"/>
              <a:t>XGB</a:t>
            </a:r>
          </a:p>
          <a:p>
            <a:pPr algn="ctr"/>
            <a:r>
              <a:rPr lang="en-US" altLang="zh-CN" sz="1400" b="1" dirty="0"/>
              <a:t>RF</a:t>
            </a:r>
          </a:p>
          <a:p>
            <a:pPr algn="ctr"/>
            <a:r>
              <a:rPr lang="en-US" altLang="zh-CN" sz="1400" b="1" dirty="0"/>
              <a:t>Ada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df23</a:t>
            </a:r>
            <a:endParaRPr lang="en-US" sz="1400" dirty="0"/>
          </a:p>
        </p:txBody>
      </p:sp>
      <p:sp>
        <p:nvSpPr>
          <p:cNvPr id="59" name="Rectangle 58"/>
          <p:cNvSpPr/>
          <p:nvPr/>
        </p:nvSpPr>
        <p:spPr>
          <a:xfrm>
            <a:off x="1795258" y="1260434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3268223" y="1260434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747052" y="1260434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2314777" y="802518"/>
            <a:ext cx="1204016" cy="419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4314713" y="797955"/>
            <a:ext cx="1292921" cy="394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3911368" y="804844"/>
            <a:ext cx="866" cy="396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2459773" y="3874062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3944887" y="3874065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401871" y="3886762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ight Arrow 67"/>
          <p:cNvSpPr/>
          <p:nvPr/>
        </p:nvSpPr>
        <p:spPr>
          <a:xfrm>
            <a:off x="7150852" y="5810074"/>
            <a:ext cx="717814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Double Bracket 68"/>
          <p:cNvSpPr/>
          <p:nvPr/>
        </p:nvSpPr>
        <p:spPr>
          <a:xfrm>
            <a:off x="1332830" y="4136765"/>
            <a:ext cx="5222609" cy="1064551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ouble Bracket 69"/>
          <p:cNvSpPr/>
          <p:nvPr/>
        </p:nvSpPr>
        <p:spPr>
          <a:xfrm>
            <a:off x="8416587" y="4973011"/>
            <a:ext cx="2225048" cy="1578459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Caret</a:t>
            </a:r>
            <a:r>
              <a:rPr lang="zh-CN" alt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Stack</a:t>
            </a:r>
          </a:p>
          <a:p>
            <a:pPr algn="ctr"/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(using</a:t>
            </a:r>
            <a:r>
              <a:rPr lang="zh-CN" alt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1400" b="1" dirty="0" err="1" smtClean="0">
                <a:solidFill>
                  <a:schemeClr val="accent1">
                    <a:lumMod val="50000"/>
                  </a:schemeClr>
                </a:solidFill>
              </a:rPr>
              <a:t>gbm</a:t>
            </a:r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):</a:t>
            </a:r>
          </a:p>
          <a:p>
            <a:pPr algn="ctr"/>
            <a:endParaRPr lang="en-US" altLang="zh-CN" sz="1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ensemble_df0</a:t>
            </a: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ensemble_df1</a:t>
            </a:r>
            <a:endParaRPr lang="en-US" altLang="zh-CN" sz="14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ensemble_df23</a:t>
            </a:r>
            <a:endParaRPr lang="en-US" altLang="zh-CN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1" name="Right Arrow 70"/>
          <p:cNvSpPr/>
          <p:nvPr/>
        </p:nvSpPr>
        <p:spPr>
          <a:xfrm rot="16200000">
            <a:off x="9338823" y="4463813"/>
            <a:ext cx="380578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/>
          <p:cNvSpPr/>
          <p:nvPr/>
        </p:nvSpPr>
        <p:spPr>
          <a:xfrm>
            <a:off x="8502383" y="3528478"/>
            <a:ext cx="2051673" cy="819628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Tune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threshold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respectively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for</a:t>
            </a:r>
          </a:p>
          <a:p>
            <a:pPr algn="ctr"/>
            <a:r>
              <a:rPr lang="en-US" altLang="zh-CN" sz="1400" dirty="0" smtClean="0"/>
              <a:t>3</a:t>
            </a:r>
            <a:r>
              <a:rPr lang="zh-CN" altLang="en-US" sz="1400" dirty="0" smtClean="0"/>
              <a:t> </a:t>
            </a:r>
            <a:r>
              <a:rPr lang="en-US" altLang="zh-CN" sz="1400" dirty="0"/>
              <a:t>e</a:t>
            </a:r>
            <a:r>
              <a:rPr lang="en-US" altLang="zh-CN" sz="1400" dirty="0" smtClean="0"/>
              <a:t>nsemble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models</a:t>
            </a:r>
            <a:endParaRPr lang="en-US" sz="1400" dirty="0" smtClean="0"/>
          </a:p>
        </p:txBody>
      </p:sp>
      <p:sp>
        <p:nvSpPr>
          <p:cNvPr id="73" name="Rounded Rectangle 72"/>
          <p:cNvSpPr/>
          <p:nvPr/>
        </p:nvSpPr>
        <p:spPr>
          <a:xfrm>
            <a:off x="1898092" y="5528382"/>
            <a:ext cx="1177678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Apply</a:t>
            </a:r>
          </a:p>
          <a:p>
            <a:pPr algn="ctr"/>
            <a:r>
              <a:rPr lang="en-US" altLang="zh-CN" sz="1400" dirty="0" smtClean="0"/>
              <a:t>Parameters</a:t>
            </a:r>
          </a:p>
          <a:p>
            <a:pPr algn="ctr"/>
            <a:r>
              <a:rPr lang="en-US" altLang="zh-CN" sz="1400" b="1" dirty="0" err="1" smtClean="0"/>
              <a:t>Caret</a:t>
            </a:r>
            <a:r>
              <a:rPr lang="en-US" altLang="zh-CN" sz="1400" b="1" dirty="0" err="1"/>
              <a:t>_</a:t>
            </a:r>
            <a:r>
              <a:rPr lang="en-US" altLang="zh-CN" sz="1400" b="1" dirty="0" err="1" smtClean="0"/>
              <a:t>List</a:t>
            </a:r>
            <a:endParaRPr lang="en-US" sz="1400" b="1" dirty="0" smtClean="0"/>
          </a:p>
          <a:p>
            <a:pPr algn="ctr"/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df0</a:t>
            </a:r>
            <a:endParaRPr lang="en-US" sz="1400" dirty="0"/>
          </a:p>
        </p:txBody>
      </p:sp>
      <p:sp>
        <p:nvSpPr>
          <p:cNvPr id="74" name="Rounded Rectangle 73"/>
          <p:cNvSpPr/>
          <p:nvPr/>
        </p:nvSpPr>
        <p:spPr>
          <a:xfrm>
            <a:off x="3344024" y="5540769"/>
            <a:ext cx="1207397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Apply</a:t>
            </a:r>
          </a:p>
          <a:p>
            <a:pPr algn="ctr"/>
            <a:r>
              <a:rPr lang="en-US" altLang="zh-CN" sz="1400" dirty="0"/>
              <a:t>Parameters</a:t>
            </a:r>
          </a:p>
          <a:p>
            <a:pPr algn="ctr"/>
            <a:r>
              <a:rPr lang="en-US" altLang="zh-CN" sz="1400" b="1" dirty="0" err="1"/>
              <a:t>Caret_List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df1</a:t>
            </a:r>
            <a:endParaRPr lang="en-US" sz="1400" dirty="0"/>
          </a:p>
        </p:txBody>
      </p:sp>
      <p:sp>
        <p:nvSpPr>
          <p:cNvPr id="75" name="Rounded Rectangle 74"/>
          <p:cNvSpPr/>
          <p:nvPr/>
        </p:nvSpPr>
        <p:spPr>
          <a:xfrm>
            <a:off x="4819681" y="5540766"/>
            <a:ext cx="1187836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Apply</a:t>
            </a:r>
          </a:p>
          <a:p>
            <a:pPr algn="ctr"/>
            <a:r>
              <a:rPr lang="en-US" altLang="zh-CN" sz="1400" dirty="0"/>
              <a:t>Parameters</a:t>
            </a:r>
          </a:p>
          <a:p>
            <a:pPr algn="ctr"/>
            <a:r>
              <a:rPr lang="en-US" altLang="zh-CN" sz="1400" b="1" dirty="0" err="1"/>
              <a:t>Caret_List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df23</a:t>
            </a:r>
            <a:endParaRPr lang="en-US" sz="1400" dirty="0"/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2471495" y="5236283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3956609" y="5236286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413593" y="5248983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Double Bracket 78"/>
          <p:cNvSpPr/>
          <p:nvPr/>
        </p:nvSpPr>
        <p:spPr>
          <a:xfrm>
            <a:off x="1344552" y="5498986"/>
            <a:ext cx="5222609" cy="1064551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ight Arrow 79"/>
          <p:cNvSpPr/>
          <p:nvPr/>
        </p:nvSpPr>
        <p:spPr>
          <a:xfrm rot="16200000">
            <a:off x="9351433" y="2945037"/>
            <a:ext cx="381710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/>
          <p:cNvGrpSpPr/>
          <p:nvPr/>
        </p:nvGrpSpPr>
        <p:grpSpPr>
          <a:xfrm>
            <a:off x="8637563" y="-203631"/>
            <a:ext cx="3554437" cy="821201"/>
            <a:chOff x="8081421" y="-126339"/>
            <a:chExt cx="4110579" cy="821201"/>
          </a:xfrm>
        </p:grpSpPr>
        <p:sp>
          <p:nvSpPr>
            <p:cNvPr id="82" name="Rectangle 81"/>
            <p:cNvSpPr/>
            <p:nvPr/>
          </p:nvSpPr>
          <p:spPr>
            <a:xfrm>
              <a:off x="8502383" y="29986"/>
              <a:ext cx="3689617" cy="664876"/>
            </a:xfrm>
            <a:prstGeom prst="rect">
              <a:avLst/>
            </a:prstGeom>
            <a:solidFill>
              <a:srgbClr val="A16E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riangle 82"/>
            <p:cNvSpPr/>
            <p:nvPr/>
          </p:nvSpPr>
          <p:spPr>
            <a:xfrm rot="19662941">
              <a:off x="8081421" y="-126339"/>
              <a:ext cx="834820" cy="76040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TextBox 83"/>
          <p:cNvSpPr txBox="1"/>
          <p:nvPr/>
        </p:nvSpPr>
        <p:spPr>
          <a:xfrm>
            <a:off x="9665891" y="132061"/>
            <a:ext cx="2115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</a:rPr>
              <a:t>Work</a:t>
            </a:r>
            <a:r>
              <a:rPr lang="zh-CN" altLang="en-US" b="1" dirty="0" smtClean="0">
                <a:solidFill>
                  <a:schemeClr val="bg1"/>
                </a:solidFill>
              </a:rPr>
              <a:t>  </a:t>
            </a:r>
            <a:r>
              <a:rPr lang="en-US" altLang="zh-CN" b="1" dirty="0" smtClean="0">
                <a:solidFill>
                  <a:schemeClr val="bg1"/>
                </a:solidFill>
              </a:rPr>
              <a:t>Flow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793375" y="1607841"/>
            <a:ext cx="18015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solidFill>
                  <a:schemeClr val="accent1">
                    <a:lumMod val="75000"/>
                  </a:schemeClr>
                </a:solidFill>
              </a:rPr>
              <a:t>None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28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Tuning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Parameters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XGBoost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58247" y="3093433"/>
            <a:ext cx="295660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latin typeface="+mj-lt"/>
                <a:ea typeface="Calibri" charset="0"/>
                <a:cs typeface="Calibri" charset="0"/>
              </a:rPr>
              <a:t>Best</a:t>
            </a:r>
            <a:r>
              <a:rPr lang="zh-CN" altLang="en-US" b="1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b="1" dirty="0" smtClean="0">
                <a:latin typeface="+mj-lt"/>
                <a:ea typeface="Calibri" charset="0"/>
                <a:cs typeface="Calibri" charset="0"/>
              </a:rPr>
              <a:t>Parameters</a:t>
            </a:r>
            <a:r>
              <a:rPr lang="zh-CN" altLang="en-US" b="1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b="1" dirty="0" smtClean="0">
                <a:latin typeface="+mj-lt"/>
                <a:ea typeface="Calibri" charset="0"/>
                <a:cs typeface="Calibri" charset="0"/>
              </a:rPr>
              <a:t>for</a:t>
            </a:r>
            <a:r>
              <a:rPr lang="zh-CN" altLang="en-US" b="1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b="1" dirty="0" smtClean="0">
                <a:latin typeface="+mj-lt"/>
                <a:ea typeface="Calibri" charset="0"/>
                <a:cs typeface="Calibri" charset="0"/>
              </a:rPr>
              <a:t>XGB:</a:t>
            </a:r>
          </a:p>
          <a:p>
            <a:endParaRPr lang="de-DE" b="1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de-DE" dirty="0" err="1" smtClean="0">
                <a:latin typeface="+mj-lt"/>
                <a:ea typeface="Calibri" charset="0"/>
                <a:cs typeface="Calibri" charset="0"/>
              </a:rPr>
              <a:t>eta</a:t>
            </a:r>
            <a:r>
              <a:rPr lang="de-DE" dirty="0" smtClean="0">
                <a:latin typeface="+mj-lt"/>
                <a:ea typeface="Calibri" charset="0"/>
                <a:cs typeface="Calibri" charset="0"/>
              </a:rPr>
              <a:t>=0.03</a:t>
            </a:r>
            <a:r>
              <a:rPr lang="de-DE" dirty="0">
                <a:latin typeface="+mj-lt"/>
                <a:ea typeface="Calibri" charset="0"/>
                <a:cs typeface="Calibri" charset="0"/>
              </a:rPr>
              <a:t>,                                                </a:t>
            </a:r>
            <a:endParaRPr lang="de-DE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de-DE" dirty="0" err="1" smtClean="0">
                <a:latin typeface="+mj-lt"/>
                <a:ea typeface="Calibri" charset="0"/>
                <a:cs typeface="Calibri" charset="0"/>
              </a:rPr>
              <a:t>max_depth</a:t>
            </a:r>
            <a:r>
              <a:rPr lang="de-DE" dirty="0" smtClean="0">
                <a:latin typeface="+mj-lt"/>
                <a:ea typeface="Calibri" charset="0"/>
                <a:cs typeface="Calibri" charset="0"/>
              </a:rPr>
              <a:t>=c(10</a:t>
            </a:r>
            <a:r>
              <a:rPr lang="de-DE" dirty="0">
                <a:latin typeface="+mj-lt"/>
                <a:ea typeface="Calibri" charset="0"/>
                <a:cs typeface="Calibri" charset="0"/>
              </a:rPr>
              <a:t>),                                                 </a:t>
            </a:r>
            <a:endParaRPr lang="de-DE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de-DE" dirty="0" err="1" smtClean="0">
                <a:latin typeface="+mj-lt"/>
                <a:ea typeface="Calibri" charset="0"/>
                <a:cs typeface="Calibri" charset="0"/>
              </a:rPr>
              <a:t>nrounds</a:t>
            </a:r>
            <a:r>
              <a:rPr lang="de-DE" dirty="0" smtClean="0">
                <a:latin typeface="+mj-lt"/>
                <a:ea typeface="Calibri" charset="0"/>
                <a:cs typeface="Calibri" charset="0"/>
              </a:rPr>
              <a:t>=800</a:t>
            </a:r>
            <a:r>
              <a:rPr lang="de-DE" dirty="0">
                <a:latin typeface="+mj-lt"/>
                <a:ea typeface="Calibri" charset="0"/>
                <a:cs typeface="Calibri" charset="0"/>
              </a:rPr>
              <a:t>,                                                </a:t>
            </a:r>
            <a:endParaRPr lang="de-DE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de-DE" dirty="0" err="1" smtClean="0">
                <a:latin typeface="+mj-lt"/>
                <a:ea typeface="Calibri" charset="0"/>
                <a:cs typeface="Calibri" charset="0"/>
              </a:rPr>
              <a:t>gamma</a:t>
            </a:r>
            <a:r>
              <a:rPr lang="de-DE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de-DE" dirty="0">
                <a:latin typeface="+mj-lt"/>
                <a:ea typeface="Calibri" charset="0"/>
                <a:cs typeface="Calibri" charset="0"/>
              </a:rPr>
              <a:t>= .1,                                                </a:t>
            </a:r>
            <a:endParaRPr lang="de-DE" dirty="0" smtClean="0"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624" y="1437720"/>
            <a:ext cx="6127949" cy="5227798"/>
          </a:xfrm>
        </p:spPr>
      </p:pic>
      <p:sp>
        <p:nvSpPr>
          <p:cNvPr id="10" name="Rounded Rectangle 9"/>
          <p:cNvSpPr/>
          <p:nvPr/>
        </p:nvSpPr>
        <p:spPr>
          <a:xfrm>
            <a:off x="9584498" y="618092"/>
            <a:ext cx="1255075" cy="819628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Metric: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AM</a:t>
            </a:r>
            <a:r>
              <a:rPr lang="en-US" altLang="zh-CN" sz="1400" dirty="0"/>
              <a:t>S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1734384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Tuning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Parameters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zh-CN" altLang="en-US" dirty="0" smtClean="0"/>
              <a:t> </a:t>
            </a:r>
            <a:r>
              <a:rPr lang="en-US" altLang="zh-CN" dirty="0" smtClean="0"/>
              <a:t>RF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0800962"/>
              </p:ext>
            </p:extLst>
          </p:nvPr>
        </p:nvGraphicFramePr>
        <p:xfrm>
          <a:off x="1632029" y="2209587"/>
          <a:ext cx="8727312" cy="3409893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181828"/>
                <a:gridCol w="2181828"/>
                <a:gridCol w="2181828"/>
                <a:gridCol w="2181828"/>
              </a:tblGrid>
              <a:tr h="590309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DF_0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DF_1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DF_23</a:t>
                      </a:r>
                      <a:endParaRPr lang="en-US" dirty="0"/>
                    </a:p>
                  </a:txBody>
                  <a:tcPr anchor="ctr"/>
                </a:tc>
              </a:tr>
              <a:tr h="57506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Best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mtry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8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8</a:t>
                      </a:r>
                      <a:endParaRPr lang="en-US" dirty="0"/>
                    </a:p>
                  </a:txBody>
                  <a:tcPr anchor="ctr"/>
                </a:tc>
              </a:tr>
              <a:tr h="140288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Test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Error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200" dirty="0" smtClean="0"/>
                        <a:t># pred_rf_df0   </a:t>
                      </a:r>
                      <a:r>
                        <a:rPr lang="zh-CN" altLang="en-US" sz="1200" dirty="0" smtClean="0"/>
                        <a:t>          </a:t>
                      </a:r>
                      <a:r>
                        <a:rPr lang="de-DE" sz="1200" dirty="0" smtClean="0"/>
                        <a:t> </a:t>
                      </a:r>
                      <a:r>
                        <a:rPr lang="zh-CN" altLang="en-US" sz="1200" dirty="0" smtClean="0"/>
                        <a:t>   </a:t>
                      </a:r>
                      <a:r>
                        <a:rPr lang="de-DE" sz="1200" dirty="0" smtClean="0"/>
                        <a:t> 0     1</a:t>
                      </a:r>
                    </a:p>
                    <a:p>
                      <a:pPr algn="l"/>
                      <a:r>
                        <a:rPr lang="de-DE" sz="1200" dirty="0" smtClean="0"/>
                        <a:t>#            </a:t>
                      </a:r>
                      <a:r>
                        <a:rPr lang="zh-CN" altLang="en-US" sz="1200" dirty="0" smtClean="0"/>
                        <a:t>            </a:t>
                      </a:r>
                      <a:r>
                        <a:rPr lang="de-DE" sz="1200" dirty="0" smtClean="0"/>
                        <a:t> X0 13963  1987</a:t>
                      </a:r>
                    </a:p>
                    <a:p>
                      <a:pPr algn="l"/>
                      <a:r>
                        <a:rPr lang="de-DE" sz="1200" dirty="0" smtClean="0"/>
                        <a:t>#             </a:t>
                      </a:r>
                      <a:r>
                        <a:rPr lang="zh-CN" altLang="en-US" sz="1200" dirty="0" smtClean="0"/>
                        <a:t>            </a:t>
                      </a:r>
                      <a:r>
                        <a:rPr lang="de-DE" sz="1200" dirty="0" smtClean="0"/>
                        <a:t>X1   </a:t>
                      </a:r>
                      <a:r>
                        <a:rPr lang="zh-CN" altLang="en-US" sz="1200" dirty="0" smtClean="0"/>
                        <a:t>  </a:t>
                      </a:r>
                      <a:r>
                        <a:rPr lang="de-DE" sz="1200" dirty="0" smtClean="0"/>
                        <a:t>963  </a:t>
                      </a:r>
                      <a:r>
                        <a:rPr lang="zh-CN" altLang="en-US" sz="1200" dirty="0" smtClean="0"/>
                        <a:t> </a:t>
                      </a:r>
                      <a:r>
                        <a:rPr lang="de-DE" sz="1200" dirty="0" smtClean="0"/>
                        <a:t>3069</a:t>
                      </a:r>
                    </a:p>
                    <a:p>
                      <a:pPr algn="l"/>
                      <a:r>
                        <a:rPr lang="de-DE" sz="1200" dirty="0" smtClean="0"/>
                        <a:t># Error Rate: [1] 0.1476329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200" dirty="0" smtClean="0"/>
                        <a:t># pred_rf_df1   </a:t>
                      </a:r>
                      <a:r>
                        <a:rPr lang="zh-CN" altLang="en-US" sz="1200" dirty="0" smtClean="0"/>
                        <a:t>              </a:t>
                      </a:r>
                      <a:r>
                        <a:rPr lang="de-DE" sz="1200" dirty="0" smtClean="0"/>
                        <a:t> 0  </a:t>
                      </a:r>
                      <a:r>
                        <a:rPr lang="zh-CN" altLang="en-US" sz="1200" dirty="0" smtClean="0"/>
                        <a:t>    </a:t>
                      </a:r>
                      <a:r>
                        <a:rPr lang="de-DE" sz="1200" dirty="0" smtClean="0"/>
                        <a:t>  1</a:t>
                      </a:r>
                    </a:p>
                    <a:p>
                      <a:pPr algn="l"/>
                      <a:r>
                        <a:rPr lang="de-DE" sz="1200" dirty="0" smtClean="0"/>
                        <a:t>#       </a:t>
                      </a:r>
                      <a:r>
                        <a:rPr lang="zh-CN" altLang="en-US" sz="1200" dirty="0" smtClean="0"/>
                        <a:t>               </a:t>
                      </a:r>
                      <a:r>
                        <a:rPr lang="de-DE" sz="1200" dirty="0" smtClean="0"/>
                        <a:t>      X0 8874 1631</a:t>
                      </a:r>
                    </a:p>
                    <a:p>
                      <a:pPr algn="l"/>
                      <a:r>
                        <a:rPr lang="de-DE" sz="1200" dirty="0" smtClean="0"/>
                        <a:t>#            </a:t>
                      </a:r>
                      <a:r>
                        <a:rPr lang="zh-CN" altLang="en-US" sz="1200" dirty="0" smtClean="0"/>
                        <a:t>               </a:t>
                      </a:r>
                      <a:r>
                        <a:rPr lang="de-DE" sz="1200" dirty="0" smtClean="0"/>
                        <a:t> X1 1167 3836</a:t>
                      </a:r>
                    </a:p>
                    <a:p>
                      <a:pPr algn="l"/>
                      <a:r>
                        <a:rPr lang="de-DE" sz="1200" dirty="0" smtClean="0"/>
                        <a:t># Error Rate: [1] 0.180423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200" dirty="0" smtClean="0"/>
                        <a:t># pred_rf_df23  </a:t>
                      </a:r>
                      <a:r>
                        <a:rPr lang="zh-CN" altLang="en-US" sz="1200" dirty="0" smtClean="0"/>
                        <a:t>            </a:t>
                      </a:r>
                      <a:r>
                        <a:rPr lang="de-DE" sz="1200" dirty="0" smtClean="0"/>
                        <a:t>  </a:t>
                      </a:r>
                      <a:r>
                        <a:rPr lang="de-DE" sz="1200" dirty="0" smtClean="0"/>
                        <a:t>0    </a:t>
                      </a:r>
                      <a:r>
                        <a:rPr lang="zh-CN" altLang="en-US" sz="1200" dirty="0" smtClean="0"/>
                        <a:t>    </a:t>
                      </a:r>
                      <a:r>
                        <a:rPr lang="de-DE" sz="1200" dirty="0" smtClean="0"/>
                        <a:t>1</a:t>
                      </a:r>
                      <a:endParaRPr lang="de-DE" sz="1200" dirty="0" smtClean="0"/>
                    </a:p>
                    <a:p>
                      <a:pPr algn="l"/>
                      <a:r>
                        <a:rPr lang="de-DE" sz="1200" dirty="0" smtClean="0"/>
                        <a:t>#             </a:t>
                      </a:r>
                      <a:r>
                        <a:rPr lang="zh-CN" altLang="en-US" sz="1200" dirty="0" smtClean="0"/>
                        <a:t>               </a:t>
                      </a:r>
                      <a:r>
                        <a:rPr lang="de-DE" sz="1200" dirty="0" smtClean="0"/>
                        <a:t> </a:t>
                      </a:r>
                      <a:r>
                        <a:rPr lang="de-DE" sz="1200" dirty="0" smtClean="0"/>
                        <a:t>X0 7085 1252</a:t>
                      </a:r>
                    </a:p>
                    <a:p>
                      <a:pPr algn="l"/>
                      <a:r>
                        <a:rPr lang="de-DE" sz="1200" dirty="0" smtClean="0"/>
                        <a:t>#            </a:t>
                      </a:r>
                      <a:r>
                        <a:rPr lang="zh-CN" altLang="en-US" sz="1200" dirty="0" smtClean="0"/>
                        <a:t>                </a:t>
                      </a:r>
                      <a:r>
                        <a:rPr lang="de-DE" sz="1200" dirty="0" smtClean="0"/>
                        <a:t>  </a:t>
                      </a:r>
                      <a:r>
                        <a:rPr lang="de-DE" sz="1200" dirty="0" smtClean="0"/>
                        <a:t>X1  950 5221</a:t>
                      </a:r>
                    </a:p>
                    <a:p>
                      <a:pPr algn="l"/>
                      <a:r>
                        <a:rPr lang="de-DE" sz="1200" dirty="0" smtClean="0"/>
                        <a:t># Error Rate: [1] </a:t>
                      </a:r>
                      <a:r>
                        <a:rPr lang="de-DE" sz="1200" dirty="0" smtClean="0"/>
                        <a:t>0.1517783</a:t>
                      </a:r>
                      <a:endParaRPr lang="en-US" sz="1200" dirty="0"/>
                    </a:p>
                  </a:txBody>
                  <a:tcPr anchor="ctr"/>
                </a:tc>
              </a:tr>
              <a:tr h="84164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ROC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 dirty="0" smtClean="0"/>
                        <a:t>0.8956486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1200" dirty="0" smtClean="0"/>
                        <a:t>0.8849710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200" dirty="0" smtClean="0"/>
                        <a:t>0.9232137</a:t>
                      </a:r>
                      <a:endParaRPr lang="en-US" sz="12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9324185" y="877542"/>
            <a:ext cx="1255075" cy="819628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Metric: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ROC</a:t>
            </a:r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972072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First</a:t>
            </a:r>
            <a:r>
              <a:rPr lang="zh-CN" altLang="en-US" dirty="0" smtClean="0"/>
              <a:t> </a:t>
            </a:r>
            <a:r>
              <a:rPr lang="en-US" altLang="zh-CN" dirty="0" smtClean="0"/>
              <a:t>Try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zh-CN" altLang="en-US" dirty="0" smtClean="0"/>
              <a:t> </a:t>
            </a:r>
            <a:r>
              <a:rPr lang="en-US" altLang="zh-CN" dirty="0" smtClean="0"/>
              <a:t>Simple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Ensemble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ADABOOST </a:t>
            </a:r>
            <a:r>
              <a:rPr lang="en-US" dirty="0">
                <a:latin typeface="+mj-lt"/>
              </a:rPr>
              <a:t>(</a:t>
            </a:r>
            <a:r>
              <a:rPr lang="en-US" dirty="0" err="1">
                <a:latin typeface="+mj-lt"/>
              </a:rPr>
              <a:t>iter</a:t>
            </a:r>
            <a:r>
              <a:rPr lang="en-US" dirty="0">
                <a:latin typeface="+mj-lt"/>
              </a:rPr>
              <a:t>=100, nu =.03, </a:t>
            </a:r>
            <a:r>
              <a:rPr lang="en-US" dirty="0" err="1">
                <a:latin typeface="+mj-lt"/>
              </a:rPr>
              <a:t>maxdepth</a:t>
            </a:r>
            <a:r>
              <a:rPr lang="en-US" dirty="0">
                <a:latin typeface="+mj-lt"/>
              </a:rPr>
              <a:t> =  10. Accuracy after threshold  = 80%, Best threshold at p = 0.75 ) on the full raw dataset =&gt; AMS </a:t>
            </a:r>
            <a:r>
              <a:rPr lang="en-US" dirty="0" smtClean="0">
                <a:latin typeface="+mj-lt"/>
              </a:rPr>
              <a:t>3.45</a:t>
            </a:r>
          </a:p>
          <a:p>
            <a:r>
              <a:rPr lang="en-US" dirty="0" smtClean="0">
                <a:latin typeface="+mj-lt"/>
              </a:rPr>
              <a:t>XGBOOST </a:t>
            </a:r>
            <a:r>
              <a:rPr lang="en-US" dirty="0">
                <a:latin typeface="+mj-lt"/>
              </a:rPr>
              <a:t>(usual parameters, accuracy after threshold 80%, ) =&gt; AMS </a:t>
            </a:r>
            <a:r>
              <a:rPr lang="en-US" dirty="0" smtClean="0">
                <a:latin typeface="+mj-lt"/>
              </a:rPr>
              <a:t>3.55</a:t>
            </a:r>
          </a:p>
          <a:p>
            <a:r>
              <a:rPr lang="en-US" dirty="0" smtClean="0">
                <a:latin typeface="+mj-lt"/>
              </a:rPr>
              <a:t>ENSEMBLE</a:t>
            </a:r>
            <a:r>
              <a:rPr lang="en-US" dirty="0">
                <a:latin typeface="+mj-lt"/>
              </a:rPr>
              <a:t>: (ADABOOST + XGBOOST)/2 (average on predictions (unknown data) , averaged and then rounded. Threshold at p = 0.8) =&gt; AMS 3.57</a:t>
            </a:r>
          </a:p>
        </p:txBody>
      </p:sp>
    </p:spTree>
    <p:extLst>
      <p:ext uri="{BB962C8B-B14F-4D97-AF65-F5344CB8AC3E}">
        <p14:creationId xmlns:p14="http://schemas.microsoft.com/office/powerpoint/2010/main" val="2076634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Second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Try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061" y="711099"/>
            <a:ext cx="2738425" cy="1866412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061" y="2577511"/>
            <a:ext cx="2785190" cy="18982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0061" y="4546401"/>
            <a:ext cx="2693878" cy="1836051"/>
          </a:xfrm>
          <a:prstGeom prst="rect">
            <a:avLst/>
          </a:prstGeom>
        </p:spPr>
      </p:pic>
      <p:pic>
        <p:nvPicPr>
          <p:cNvPr id="7" name="Content Placeholder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13" y="1690688"/>
            <a:ext cx="5536879" cy="377373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219480" y="1265716"/>
            <a:ext cx="1319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+mj-lt"/>
              </a:rPr>
              <a:t>Thres</a:t>
            </a:r>
            <a:r>
              <a:rPr lang="en-US" altLang="zh-CN" dirty="0">
                <a:latin typeface="+mj-lt"/>
                <a:ea typeface="Calibri" charset="0"/>
                <a:cs typeface="Calibri" charset="0"/>
              </a:rPr>
              <a:t>hold:</a:t>
            </a:r>
            <a:r>
              <a:rPr lang="zh-CN" altLang="en-US" dirty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>
                <a:latin typeface="+mj-lt"/>
                <a:ea typeface="Calibri" charset="0"/>
                <a:cs typeface="Calibri" charset="0"/>
              </a:rPr>
              <a:t>0.73</a:t>
            </a:r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219480" y="3203488"/>
            <a:ext cx="1319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+mj-lt"/>
              </a:rPr>
              <a:t>Thres</a:t>
            </a:r>
            <a:r>
              <a:rPr lang="en-US" altLang="zh-CN" dirty="0">
                <a:latin typeface="+mj-lt"/>
                <a:ea typeface="Calibri" charset="0"/>
                <a:cs typeface="Calibri" charset="0"/>
              </a:rPr>
              <a:t>hold:</a:t>
            </a:r>
            <a:r>
              <a:rPr lang="zh-CN" altLang="en-US" dirty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0.69</a:t>
            </a:r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219480" y="5141260"/>
            <a:ext cx="1319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+mj-lt"/>
              </a:rPr>
              <a:t>Thres</a:t>
            </a:r>
            <a:r>
              <a:rPr lang="en-US" altLang="zh-CN" dirty="0">
                <a:latin typeface="+mj-lt"/>
                <a:ea typeface="Calibri" charset="0"/>
                <a:cs typeface="Calibri" charset="0"/>
              </a:rPr>
              <a:t>hold:</a:t>
            </a:r>
            <a:r>
              <a:rPr lang="zh-CN" altLang="en-US" dirty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0.85</a:t>
            </a:r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73424" y="1321356"/>
            <a:ext cx="3976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-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using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err="1" smtClean="0">
                <a:latin typeface="+mj-lt"/>
                <a:ea typeface="Calibri" charset="0"/>
                <a:cs typeface="Calibri" charset="0"/>
              </a:rPr>
              <a:t>CaretStack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(),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meta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model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-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err="1" smtClean="0">
                <a:latin typeface="+mj-lt"/>
                <a:ea typeface="Calibri" charset="0"/>
                <a:cs typeface="Calibri" charset="0"/>
              </a:rPr>
              <a:t>gbm</a:t>
            </a:r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65795" y="5649093"/>
            <a:ext cx="1319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+mj-lt"/>
              </a:rPr>
              <a:t>AMS</a:t>
            </a:r>
            <a:r>
              <a:rPr lang="zh-CN" altLang="en-US" dirty="0" smtClean="0">
                <a:latin typeface="+mj-lt"/>
              </a:rPr>
              <a:t>：</a:t>
            </a:r>
            <a:r>
              <a:rPr lang="en-US" altLang="zh-CN" dirty="0" smtClean="0">
                <a:latin typeface="+mj-lt"/>
              </a:rPr>
              <a:t>3.26</a:t>
            </a:r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819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Third</a:t>
            </a:r>
            <a:r>
              <a:rPr lang="zh-CN" altLang="en-US" dirty="0" smtClean="0"/>
              <a:t> </a:t>
            </a:r>
            <a:r>
              <a:rPr lang="en-US" altLang="zh-CN" dirty="0" smtClean="0"/>
              <a:t>Try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Manually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Stacking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47650" y="1871695"/>
            <a:ext cx="107292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Raw Data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29853" y="2516494"/>
            <a:ext cx="1494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Subset by “</a:t>
            </a:r>
            <a:r>
              <a:rPr lang="en-US" sz="1000" dirty="0" err="1" smtClean="0"/>
              <a:t>PRI_jet_num</a:t>
            </a:r>
            <a:r>
              <a:rPr lang="en-US" sz="1000" dirty="0" smtClean="0"/>
              <a:t>”</a:t>
            </a:r>
            <a:endParaRPr lang="en-US" sz="1000" dirty="0"/>
          </a:p>
        </p:txBody>
      </p:sp>
      <p:sp>
        <p:nvSpPr>
          <p:cNvPr id="6" name="Double Bracket 5"/>
          <p:cNvSpPr/>
          <p:nvPr/>
        </p:nvSpPr>
        <p:spPr>
          <a:xfrm>
            <a:off x="914957" y="2781211"/>
            <a:ext cx="4710352" cy="34290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 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0   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               1              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2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                   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3470" y="3112069"/>
            <a:ext cx="7286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Drop: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28233" y="3064425"/>
            <a:ext cx="18015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DER_deltaeta_jet_jet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DER_mass_jet_jet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  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DER_prodeta_jet_jet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DER_lep_eta_centrality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PRI_jet_leading_pt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de-DE" sz="1000" dirty="0" err="1">
                <a:solidFill>
                  <a:schemeClr val="accent1">
                    <a:lumMod val="75000"/>
                  </a:schemeClr>
                </a:solidFill>
              </a:rPr>
              <a:t>PRI_jet_num</a:t>
            </a:r>
            <a:r>
              <a:rPr lang="de-DE" sz="1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de-DE" sz="1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PRI_jet_all_pt</a:t>
            </a:r>
            <a:r>
              <a:rPr lang="zh-CN" altLang="en-US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04043" y="3076364"/>
            <a:ext cx="180158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DER_lep_eta_centrality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DER_deltaeta_jet_jet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DER_mass_jet_jet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DER_prodeta_jet_jet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accent1">
                    <a:lumMod val="75000"/>
                  </a:schemeClr>
                </a:solidFill>
              </a:rPr>
              <a:t>PRI_jet_subleading_pt</a:t>
            </a:r>
            <a:r>
              <a:rPr lang="de-DE" sz="1000" dirty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92661" y="4911541"/>
            <a:ext cx="97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Impute: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24054" y="4833657"/>
            <a:ext cx="11256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0.26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674809" y="4945854"/>
            <a:ext cx="11592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   </a:t>
            </a:r>
          </a:p>
          <a:p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(0.1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192567" y="4947439"/>
            <a:ext cx="1188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    </a:t>
            </a:r>
            <a:endParaRPr lang="en-US" sz="1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(0.06</a:t>
            </a:r>
            <a:r>
              <a:rPr lang="en-US" altLang="zh-CN" sz="1000" dirty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914957" y="5647722"/>
            <a:ext cx="1489332" cy="769506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Tune</a:t>
            </a:r>
            <a:endParaRPr lang="en-US" sz="1400" dirty="0" smtClean="0"/>
          </a:p>
          <a:p>
            <a:pPr algn="ctr"/>
            <a:r>
              <a:rPr lang="en-US" sz="1400" b="1" dirty="0" smtClean="0"/>
              <a:t>XGB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|RF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|</a:t>
            </a:r>
            <a:r>
              <a:rPr lang="zh-CN" altLang="en-US" sz="1400" b="1" dirty="0" smtClean="0"/>
              <a:t>   </a:t>
            </a:r>
            <a:r>
              <a:rPr lang="en-US" altLang="zh-CN" sz="1400" b="1" dirty="0" smtClean="0"/>
              <a:t>Ada</a:t>
            </a:r>
            <a:endParaRPr lang="en-US" sz="1400" b="1" dirty="0" smtClean="0"/>
          </a:p>
          <a:p>
            <a:pPr algn="ctr"/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df0</a:t>
            </a:r>
            <a:endParaRPr lang="en-US" sz="1400" dirty="0"/>
          </a:p>
        </p:txBody>
      </p:sp>
      <p:sp>
        <p:nvSpPr>
          <p:cNvPr id="15" name="Rounded Rectangle 14"/>
          <p:cNvSpPr/>
          <p:nvPr/>
        </p:nvSpPr>
        <p:spPr>
          <a:xfrm>
            <a:off x="2539645" y="5660109"/>
            <a:ext cx="1509925" cy="757119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Tune</a:t>
            </a:r>
            <a:endParaRPr lang="en-US" sz="1400" dirty="0"/>
          </a:p>
          <a:p>
            <a:pPr algn="ctr"/>
            <a:r>
              <a:rPr lang="en-US" sz="1400" b="1" dirty="0" smtClean="0"/>
              <a:t>XGB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|RF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|Ada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df1</a:t>
            </a:r>
            <a:endParaRPr lang="en-US" sz="1400" dirty="0"/>
          </a:p>
        </p:txBody>
      </p:sp>
      <p:sp>
        <p:nvSpPr>
          <p:cNvPr id="17" name="Rectangle 16"/>
          <p:cNvSpPr/>
          <p:nvPr/>
        </p:nvSpPr>
        <p:spPr>
          <a:xfrm>
            <a:off x="1135499" y="2741995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608464" y="2741995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087293" y="2741995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1655018" y="2284079"/>
            <a:ext cx="1204016" cy="419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654954" y="2279516"/>
            <a:ext cx="1292921" cy="394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251609" y="2286405"/>
            <a:ext cx="866" cy="396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827833" y="5355623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3312947" y="5355626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769931" y="5368323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Double Bracket 25"/>
          <p:cNvSpPr/>
          <p:nvPr/>
        </p:nvSpPr>
        <p:spPr>
          <a:xfrm>
            <a:off x="684793" y="5641455"/>
            <a:ext cx="5222609" cy="775773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7"/>
          <p:cNvSpPr/>
          <p:nvPr/>
        </p:nvSpPr>
        <p:spPr>
          <a:xfrm>
            <a:off x="6638795" y="5137841"/>
            <a:ext cx="4452586" cy="1401423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For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each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of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3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subsets:</a:t>
            </a: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Apply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tuned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parameters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altLang="zh-CN" sz="1400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</a:rPr>
              <a:t>R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un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3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models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on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train</a:t>
            </a: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Obtain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predictions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(probability)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from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3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models</a:t>
            </a: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err="1" smtClean="0">
                <a:solidFill>
                  <a:schemeClr val="accent1">
                    <a:lumMod val="75000"/>
                  </a:schemeClr>
                </a:solidFill>
              </a:rPr>
              <a:t>Cbind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with</a:t>
            </a:r>
            <a:r>
              <a:rPr lang="zh-CN" altLang="en-US" sz="14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</a:rPr>
              <a:t>Label(outcome)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133616" y="3089402"/>
            <a:ext cx="18015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solidFill>
                  <a:schemeClr val="accent1">
                    <a:lumMod val="75000"/>
                  </a:schemeClr>
                </a:solidFill>
              </a:rPr>
              <a:t>None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4166773" y="5647722"/>
            <a:ext cx="1509925" cy="757119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Tune</a:t>
            </a:r>
            <a:endParaRPr lang="en-US" sz="1400" dirty="0"/>
          </a:p>
          <a:p>
            <a:pPr algn="ctr"/>
            <a:r>
              <a:rPr lang="en-US" sz="1400" b="1" dirty="0" smtClean="0"/>
              <a:t>XGB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|RF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|Ada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df23</a:t>
            </a:r>
            <a:endParaRPr lang="en-US" sz="1400" dirty="0"/>
          </a:p>
        </p:txBody>
      </p:sp>
      <p:sp>
        <p:nvSpPr>
          <p:cNvPr id="36" name="Right Arrow 35"/>
          <p:cNvSpPr/>
          <p:nvPr/>
        </p:nvSpPr>
        <p:spPr>
          <a:xfrm>
            <a:off x="6071232" y="5805094"/>
            <a:ext cx="535760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/>
          <p:cNvSpPr/>
          <p:nvPr/>
        </p:nvSpPr>
        <p:spPr>
          <a:xfrm>
            <a:off x="5795056" y="4143736"/>
            <a:ext cx="1839060" cy="620241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Meta_data0</a:t>
            </a:r>
            <a:endParaRPr lang="en-US" altLang="zh-CN" sz="1400" dirty="0"/>
          </a:p>
          <a:p>
            <a:pPr algn="ctr"/>
            <a:r>
              <a:rPr lang="en-US" altLang="zh-CN" sz="1400" dirty="0"/>
              <a:t>x</a:t>
            </a:r>
            <a:r>
              <a:rPr lang="en-US" altLang="zh-CN" sz="1400" dirty="0" smtClean="0"/>
              <a:t>gb_0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rf_0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ada_0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9828833" y="4143736"/>
            <a:ext cx="2143247" cy="620241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smtClean="0"/>
              <a:t>Meta_data23</a:t>
            </a:r>
            <a:endParaRPr lang="en-US" altLang="zh-CN" sz="1400" dirty="0"/>
          </a:p>
          <a:p>
            <a:pPr algn="ctr"/>
            <a:r>
              <a:rPr lang="en-US" altLang="zh-CN" sz="1400" dirty="0" smtClean="0"/>
              <a:t>xgb_23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rf_23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ada_23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7811945" y="4143736"/>
            <a:ext cx="1839060" cy="620241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Meta_data1</a:t>
            </a:r>
            <a:endParaRPr lang="en-US" altLang="zh-CN" sz="1400" dirty="0"/>
          </a:p>
          <a:p>
            <a:pPr algn="ctr"/>
            <a:r>
              <a:rPr lang="en-US" altLang="zh-CN" sz="1400" dirty="0" smtClean="0"/>
              <a:t>xgb_1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rf_1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ada_1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 flipH="1" flipV="1">
            <a:off x="7316923" y="4787714"/>
            <a:ext cx="965" cy="2766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8731475" y="4782249"/>
            <a:ext cx="0" cy="327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H="1" flipV="1">
            <a:off x="10038270" y="4775552"/>
            <a:ext cx="3093" cy="289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Double Bracket 52"/>
          <p:cNvSpPr/>
          <p:nvPr/>
        </p:nvSpPr>
        <p:spPr>
          <a:xfrm>
            <a:off x="7136404" y="3053414"/>
            <a:ext cx="2225048" cy="617779"/>
          </a:xfrm>
          <a:prstGeom prst="bracketPair">
            <a:avLst>
              <a:gd name="adj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Run</a:t>
            </a:r>
            <a:r>
              <a:rPr lang="zh-CN" alt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zh-CN" alt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1400" b="1" dirty="0" err="1" smtClean="0">
                <a:solidFill>
                  <a:schemeClr val="accent1">
                    <a:lumMod val="50000"/>
                  </a:schemeClr>
                </a:solidFill>
              </a:rPr>
              <a:t>logit</a:t>
            </a:r>
            <a:endParaRPr lang="en-US" altLang="zh-CN" sz="1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en-US" altLang="zh-CN" sz="1400" dirty="0">
                <a:solidFill>
                  <a:schemeClr val="accent1">
                    <a:lumMod val="50000"/>
                  </a:schemeClr>
                </a:solidFill>
              </a:rPr>
              <a:t>tune </a:t>
            </a: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for threshold</a:t>
            </a:r>
            <a:endParaRPr lang="en-US" altLang="zh-CN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V="1">
            <a:off x="7419372" y="3657301"/>
            <a:ext cx="925975" cy="458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 flipV="1">
            <a:off x="8299048" y="3671193"/>
            <a:ext cx="606046" cy="4220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 flipV="1">
            <a:off x="8287473" y="3682768"/>
            <a:ext cx="2083443" cy="460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/>
          <p:cNvSpPr/>
          <p:nvPr/>
        </p:nvSpPr>
        <p:spPr>
          <a:xfrm>
            <a:off x="6062192" y="1710552"/>
            <a:ext cx="3807882" cy="888269"/>
          </a:xfrm>
          <a:prstGeom prst="roundRect">
            <a:avLst/>
          </a:prstGeom>
          <a:solidFill>
            <a:srgbClr val="A16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b="1" dirty="0" smtClean="0"/>
              <a:t>Apply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to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Test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Dataset</a:t>
            </a:r>
            <a:r>
              <a:rPr lang="en-US" sz="1400" b="1" dirty="0" smtClean="0"/>
              <a:t>:</a:t>
            </a:r>
            <a:endParaRPr lang="en-US" sz="1400" b="1" dirty="0" smtClean="0"/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Break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into: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test_0</a:t>
            </a:r>
            <a:r>
              <a:rPr lang="zh-CN" altLang="en-US" sz="1400" dirty="0" smtClean="0"/>
              <a:t> 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test_23</a:t>
            </a:r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Plug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3</a:t>
            </a:r>
            <a:r>
              <a:rPr lang="zh-CN" altLang="en-US" sz="1400" dirty="0" smtClean="0"/>
              <a:t> </a:t>
            </a:r>
            <a:r>
              <a:rPr lang="en-US" altLang="zh-CN" sz="1400" dirty="0" err="1" smtClean="0"/>
              <a:t>logit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models</a:t>
            </a:r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Stack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results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submission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file</a:t>
            </a:r>
            <a:endParaRPr lang="en-US" sz="1400" dirty="0" smtClean="0"/>
          </a:p>
        </p:txBody>
      </p:sp>
      <p:sp>
        <p:nvSpPr>
          <p:cNvPr id="61" name="Right Arrow 60"/>
          <p:cNvSpPr/>
          <p:nvPr/>
        </p:nvSpPr>
        <p:spPr>
          <a:xfrm rot="16200000">
            <a:off x="8063204" y="2655205"/>
            <a:ext cx="381710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7-Point Star 76"/>
          <p:cNvSpPr/>
          <p:nvPr/>
        </p:nvSpPr>
        <p:spPr>
          <a:xfrm>
            <a:off x="9511701" y="1377386"/>
            <a:ext cx="1868987" cy="1712000"/>
          </a:xfrm>
          <a:prstGeom prst="star7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Accuracy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of</a:t>
            </a:r>
          </a:p>
          <a:p>
            <a:pPr algn="ctr"/>
            <a:r>
              <a:rPr lang="en-US" altLang="zh-CN" sz="1400" dirty="0" smtClean="0"/>
              <a:t>Df0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(train)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test:</a:t>
            </a:r>
          </a:p>
          <a:p>
            <a:pPr algn="ctr"/>
            <a:r>
              <a:rPr lang="en-US" altLang="zh-CN" sz="1400" b="1" dirty="0" smtClean="0"/>
              <a:t>0.919203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!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650634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Further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Steps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838200" y="2540328"/>
            <a:ext cx="10515600" cy="4351338"/>
          </a:xfrm>
        </p:spPr>
        <p:txBody>
          <a:bodyPr/>
          <a:lstStyle/>
          <a:p>
            <a:r>
              <a:rPr lang="en-US" altLang="zh-CN" dirty="0" smtClean="0">
                <a:latin typeface="+mj-lt"/>
              </a:rPr>
              <a:t>Manually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stacking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meta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features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for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all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3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subsets</a:t>
            </a:r>
            <a:r>
              <a:rPr lang="zh-CN" altLang="en-US" dirty="0" smtClean="0">
                <a:latin typeface="+mj-lt"/>
              </a:rPr>
              <a:t> </a:t>
            </a:r>
            <a:endParaRPr lang="en-US" altLang="zh-CN" dirty="0">
              <a:latin typeface="+mj-lt"/>
            </a:endParaRPr>
          </a:p>
          <a:p>
            <a:r>
              <a:rPr lang="en-US" altLang="zh-CN" dirty="0" smtClean="0">
                <a:latin typeface="+mj-lt"/>
              </a:rPr>
              <a:t>Tuning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thresholds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and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train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3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err="1" smtClean="0">
                <a:latin typeface="+mj-lt"/>
              </a:rPr>
              <a:t>logit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models</a:t>
            </a:r>
          </a:p>
          <a:p>
            <a:r>
              <a:rPr lang="en-US" altLang="zh-CN" dirty="0" smtClean="0">
                <a:latin typeface="+mj-lt"/>
              </a:rPr>
              <a:t>Splitting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real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test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datasets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into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3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and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plug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into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err="1" smtClean="0">
                <a:latin typeface="+mj-lt"/>
              </a:rPr>
              <a:t>logit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models</a:t>
            </a:r>
          </a:p>
          <a:p>
            <a:r>
              <a:rPr lang="en-US" altLang="zh-CN" dirty="0" smtClean="0">
                <a:latin typeface="+mj-lt"/>
              </a:rPr>
              <a:t>Stacking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results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and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submit</a:t>
            </a:r>
          </a:p>
          <a:p>
            <a:r>
              <a:rPr lang="en-US" altLang="zh-CN" dirty="0" smtClean="0">
                <a:latin typeface="+mj-lt"/>
              </a:rPr>
              <a:t>Try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meta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models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other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than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logistic</a:t>
            </a:r>
            <a:r>
              <a:rPr lang="zh-CN" altLang="en-US" dirty="0" smtClean="0">
                <a:latin typeface="+mj-lt"/>
              </a:rPr>
              <a:t> </a:t>
            </a:r>
            <a:r>
              <a:rPr lang="en-US" altLang="zh-CN" dirty="0" smtClean="0">
                <a:latin typeface="+mj-lt"/>
              </a:rPr>
              <a:t>regression</a:t>
            </a:r>
          </a:p>
          <a:p>
            <a:endParaRPr lang="en-US" altLang="zh-CN" dirty="0" smtClean="0">
              <a:latin typeface="+mj-lt"/>
            </a:endParaRPr>
          </a:p>
          <a:p>
            <a:endParaRPr lang="en-US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330073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7650" y="2853682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Thank</a:t>
            </a:r>
            <a:r>
              <a:rPr lang="zh-CN" altLang="en-US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you!</a:t>
            </a:r>
            <a:endParaRPr lang="en-US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46955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00051" y="195262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800" dirty="0" smtClean="0"/>
              <a:t>introduction</a:t>
            </a:r>
            <a:endParaRPr lang="en-US" sz="28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05436" y="3896472"/>
            <a:ext cx="10515600" cy="4351338"/>
          </a:xfrm>
        </p:spPr>
        <p:txBody>
          <a:bodyPr/>
          <a:lstStyle/>
          <a:p>
            <a:r>
              <a:rPr lang="en-US" sz="2400" dirty="0">
                <a:latin typeface="+mj-lt"/>
              </a:rPr>
              <a:t>The </a:t>
            </a:r>
            <a:r>
              <a:rPr lang="en-US" sz="2400" b="1" dirty="0">
                <a:latin typeface="+mj-lt"/>
              </a:rPr>
              <a:t>Higgs boson</a:t>
            </a:r>
            <a:r>
              <a:rPr lang="en-US" sz="2400" dirty="0">
                <a:latin typeface="+mj-lt"/>
              </a:rPr>
              <a:t> </a:t>
            </a:r>
            <a:r>
              <a:rPr lang="en-US" sz="2400" dirty="0" smtClean="0">
                <a:latin typeface="+mj-lt"/>
              </a:rPr>
              <a:t>was </a:t>
            </a:r>
            <a:r>
              <a:rPr lang="en-US" sz="2400" dirty="0">
                <a:latin typeface="+mj-lt"/>
              </a:rPr>
              <a:t>the last hold-out particle remaining hidden during the quest to check the accuracy of the Standard Model of Physics. </a:t>
            </a:r>
            <a:endParaRPr lang="en-US" sz="2400" dirty="0" smtClean="0">
              <a:latin typeface="+mj-lt"/>
            </a:endParaRPr>
          </a:p>
          <a:p>
            <a:r>
              <a:rPr lang="en-US" altLang="zh-CN" sz="2400" dirty="0" smtClean="0">
                <a:latin typeface="+mj-lt"/>
              </a:rPr>
              <a:t>O</a:t>
            </a:r>
            <a:r>
              <a:rPr lang="en-US" sz="2400" dirty="0" smtClean="0">
                <a:latin typeface="+mj-lt"/>
              </a:rPr>
              <a:t>n </a:t>
            </a:r>
            <a:r>
              <a:rPr lang="en-US" sz="2400" dirty="0">
                <a:latin typeface="+mj-lt"/>
              </a:rPr>
              <a:t>March 14, 2013 </a:t>
            </a:r>
            <a:r>
              <a:rPr lang="en-US" sz="2400" dirty="0" smtClean="0">
                <a:latin typeface="+mj-lt"/>
              </a:rPr>
              <a:t>CERN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  <a:hlinkClick r:id="rId2"/>
              </a:rPr>
              <a:t>officially announced</a:t>
            </a:r>
            <a:r>
              <a:rPr lang="en-US" sz="2400" dirty="0">
                <a:latin typeface="+mj-lt"/>
              </a:rPr>
              <a:t> the confirmation of the Higgs boson. </a:t>
            </a:r>
            <a:endParaRPr lang="en-US" dirty="0" smtClean="0"/>
          </a:p>
          <a:p>
            <a:r>
              <a:rPr lang="en-US" altLang="zh-CN" sz="2400" dirty="0" smtClean="0">
                <a:latin typeface="+mj-lt"/>
              </a:rPr>
              <a:t>This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err="1" smtClean="0">
                <a:latin typeface="+mj-lt"/>
              </a:rPr>
              <a:t>Kaggle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competition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is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about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trying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to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filter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out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signal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from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background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noise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using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selected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&amp;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simulated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ATLAS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experiment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data.</a:t>
            </a:r>
            <a:endParaRPr lang="en-US" sz="2400" dirty="0" smtClean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763" y="723901"/>
            <a:ext cx="5090946" cy="280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1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00051" y="423865"/>
            <a:ext cx="10131425" cy="1456267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800" dirty="0" smtClean="0"/>
              <a:t>EDA </a:t>
            </a:r>
            <a:br>
              <a:rPr lang="en-US" sz="2800" dirty="0" smtClean="0"/>
            </a:br>
            <a:r>
              <a:rPr lang="en-US" sz="2800" dirty="0" smtClean="0"/>
              <a:t>AGGR</a:t>
            </a:r>
            <a:br>
              <a:rPr lang="en-US" sz="2800" dirty="0" smtClean="0"/>
            </a:br>
            <a:r>
              <a:rPr lang="en-US" sz="2800" dirty="0" smtClean="0"/>
              <a:t>MISSINGNESS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25" y="-23811"/>
            <a:ext cx="8905875" cy="6881812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400051" y="2018082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7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always</a:t>
            </a:r>
            <a:r>
              <a:rPr lang="zh-CN" altLang="en-US" dirty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missing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together</a:t>
            </a:r>
          </a:p>
          <a:p>
            <a:endParaRPr lang="en-US" altLang="zh-CN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3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are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missing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only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when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the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other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7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are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missing</a:t>
            </a:r>
          </a:p>
          <a:p>
            <a:endParaRPr lang="en-US" altLang="zh-CN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1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can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be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missing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Its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own</a:t>
            </a: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1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414" y="357351"/>
            <a:ext cx="5332744" cy="6195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8271643" y="777765"/>
            <a:ext cx="3258206" cy="220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8360983" y="3725909"/>
            <a:ext cx="3258206" cy="220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10" name="TextBox 9"/>
          <p:cNvSpPr txBox="1"/>
          <p:nvPr/>
        </p:nvSpPr>
        <p:spPr>
          <a:xfrm>
            <a:off x="8387260" y="6022416"/>
            <a:ext cx="3258206" cy="220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11" name="Rectangle 10"/>
          <p:cNvSpPr/>
          <p:nvPr/>
        </p:nvSpPr>
        <p:spPr>
          <a:xfrm>
            <a:off x="489992" y="1268574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DER_deltaeta_jet_jet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DER_mass_jet_jet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DER_prodeta_jet_jet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DER_lep_eta_centrality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PRI_jet_subleading_pt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PRI_jet_subleading_eta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PRI_jet_subleading_phi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Gang of 7: 71% missing and always be missing together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latin typeface="+mj-lt"/>
                <a:ea typeface="Calibri" charset="0"/>
                <a:cs typeface="Calibri" charset="0"/>
              </a:rPr>
              <a:t/>
            </a:r>
            <a:br>
              <a:rPr lang="en-US" dirty="0">
                <a:latin typeface="+mj-lt"/>
                <a:ea typeface="Calibri" charset="0"/>
                <a:cs typeface="Calibri" charset="0"/>
              </a:rPr>
            </a:b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PRI_jet_leading_pt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PRI_jet_leading_eta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PRI_jet_leading_phi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Gang of 3: 40% missing and always be missing together, only missing when gang of 7 are missing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latin typeface="+mj-lt"/>
                <a:ea typeface="Calibri" charset="0"/>
                <a:cs typeface="Calibri" charset="0"/>
              </a:rPr>
              <a:t/>
            </a:r>
            <a:br>
              <a:rPr lang="en-US" dirty="0">
                <a:latin typeface="+mj-lt"/>
                <a:ea typeface="Calibri" charset="0"/>
                <a:cs typeface="Calibri" charset="0"/>
              </a:rPr>
            </a:b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DER_mass_MMC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": 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15% missing and can be missing on its own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latin typeface="+mj-lt"/>
                <a:ea typeface="Calibri" charset="0"/>
                <a:cs typeface="Calibri" charset="0"/>
              </a:rPr>
              <a:t/>
            </a:r>
            <a:br>
              <a:rPr lang="en-US" dirty="0">
                <a:latin typeface="+mj-lt"/>
                <a:ea typeface="Calibri" charset="0"/>
                <a:cs typeface="Calibri" charset="0"/>
              </a:rPr>
            </a:br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89992" y="29980"/>
            <a:ext cx="10131425" cy="1456267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800" dirty="0" smtClean="0"/>
              <a:t>MISSINGNESS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&amp;</a:t>
            </a:r>
            <a:r>
              <a:rPr lang="zh-CN" altLang="en-US" sz="2800" dirty="0" smtClean="0"/>
              <a:t> </a:t>
            </a:r>
            <a:r>
              <a:rPr lang="en-US" altLang="zh-CN" sz="2800" dirty="0" err="1" smtClean="0"/>
              <a:t>PRI_jet_num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39431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248" y="0"/>
            <a:ext cx="8891752" cy="6870899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26478" y="184751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400" dirty="0" smtClean="0"/>
              <a:t>Random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Forest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FEATURE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IMPORTANCE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791094" y="1019331"/>
            <a:ext cx="4260998" cy="2185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2" name="Lightning Bolt 1"/>
          <p:cNvSpPr/>
          <p:nvPr/>
        </p:nvSpPr>
        <p:spPr>
          <a:xfrm>
            <a:off x="7696458" y="1390912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Lightning Bolt 6"/>
          <p:cNvSpPr/>
          <p:nvPr/>
        </p:nvSpPr>
        <p:spPr>
          <a:xfrm>
            <a:off x="7713844" y="1721285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ightning Bolt 7"/>
          <p:cNvSpPr/>
          <p:nvPr/>
        </p:nvSpPr>
        <p:spPr>
          <a:xfrm>
            <a:off x="7714044" y="2531272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ightning Bolt 8"/>
          <p:cNvSpPr/>
          <p:nvPr/>
        </p:nvSpPr>
        <p:spPr>
          <a:xfrm>
            <a:off x="7712717" y="2708564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ightning Bolt 9"/>
          <p:cNvSpPr/>
          <p:nvPr/>
        </p:nvSpPr>
        <p:spPr>
          <a:xfrm>
            <a:off x="7714044" y="3043243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ightning Bolt 10"/>
          <p:cNvSpPr/>
          <p:nvPr/>
        </p:nvSpPr>
        <p:spPr>
          <a:xfrm>
            <a:off x="7725765" y="3224951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ightning Bolt 11"/>
          <p:cNvSpPr/>
          <p:nvPr/>
        </p:nvSpPr>
        <p:spPr>
          <a:xfrm>
            <a:off x="7725765" y="3914817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ightning Bolt 12"/>
          <p:cNvSpPr/>
          <p:nvPr/>
        </p:nvSpPr>
        <p:spPr>
          <a:xfrm>
            <a:off x="7725765" y="4259487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ightning Bolt 13"/>
          <p:cNvSpPr/>
          <p:nvPr/>
        </p:nvSpPr>
        <p:spPr>
          <a:xfrm>
            <a:off x="7725765" y="4411677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ightning Bolt 14"/>
          <p:cNvSpPr/>
          <p:nvPr/>
        </p:nvSpPr>
        <p:spPr>
          <a:xfrm>
            <a:off x="7746124" y="5442115"/>
            <a:ext cx="189272" cy="199534"/>
          </a:xfrm>
          <a:prstGeom prst="lightningBol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00051" y="2018082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If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there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were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no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missing</a:t>
            </a:r>
          </a:p>
          <a:p>
            <a:r>
              <a:rPr lang="en-US" altLang="zh-CN" dirty="0">
                <a:latin typeface="+mj-lt"/>
                <a:ea typeface="Calibri" charset="0"/>
                <a:cs typeface="Calibri" charset="0"/>
              </a:rPr>
              <a:t>v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alue,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which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features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ar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e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The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most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important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ones?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4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941" y="0"/>
            <a:ext cx="8875059" cy="6858000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00051" y="195262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800" dirty="0" smtClean="0"/>
              <a:t>PCA</a:t>
            </a:r>
            <a:r>
              <a:rPr lang="zh-CN" altLang="en-US" sz="2800" dirty="0" smtClean="0"/>
              <a:t> </a:t>
            </a:r>
            <a:endParaRPr lang="en-US" altLang="zh-CN" sz="2800" dirty="0" smtClean="0"/>
          </a:p>
          <a:p>
            <a:r>
              <a:rPr lang="en-US" altLang="zh-CN" sz="2800" dirty="0" smtClean="0"/>
              <a:t>SCREE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plot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00051" y="201808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Took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and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applied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11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PCs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995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89992" y="29980"/>
            <a:ext cx="10131425" cy="1456267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zh-CN" sz="2800" dirty="0" smtClean="0"/>
              <a:t>PCA</a:t>
            </a:r>
            <a:r>
              <a:rPr lang="en-US" altLang="zh-CN" sz="2800" dirty="0"/>
              <a:t/>
            </a:r>
            <a:br>
              <a:rPr lang="en-US" altLang="zh-CN" sz="2800" dirty="0"/>
            </a:b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450" y="0"/>
            <a:ext cx="8972550" cy="6858000"/>
          </a:xfrm>
          <a:prstGeom prst="rect">
            <a:avLst/>
          </a:prstGeo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13" name="Rectangle 12"/>
          <p:cNvSpPr/>
          <p:nvPr/>
        </p:nvSpPr>
        <p:spPr>
          <a:xfrm>
            <a:off x="443692" y="1268574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0.69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Cumulative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Variance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Explained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by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11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PCs,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not</a:t>
            </a:r>
          </a:p>
          <a:p>
            <a:r>
              <a:rPr lang="en-US" altLang="zh-CN" dirty="0">
                <a:latin typeface="+mj-lt"/>
                <a:ea typeface="Calibri" charset="0"/>
                <a:cs typeface="Calibri" charset="0"/>
              </a:rPr>
              <a:t>g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ood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enough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for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using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PCs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to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train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model</a:t>
            </a:r>
          </a:p>
          <a:p>
            <a:endParaRPr lang="en-US" altLang="zh-CN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All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the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are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at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least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Contributing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to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one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of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the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PCs</a:t>
            </a:r>
          </a:p>
          <a:p>
            <a:endParaRPr lang="en-US" altLang="zh-CN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We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can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not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dump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frivolously</a:t>
            </a: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9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423865"/>
            <a:ext cx="10131425" cy="145626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EDA </a:t>
            </a:r>
            <a:br>
              <a:rPr lang="en-US" sz="2800" dirty="0" smtClean="0"/>
            </a:br>
            <a:r>
              <a:rPr lang="en-US" sz="2800" dirty="0" smtClean="0"/>
              <a:t>DATA</a:t>
            </a:r>
            <a:br>
              <a:rPr lang="en-US" sz="2800" dirty="0" smtClean="0"/>
            </a:br>
            <a:r>
              <a:rPr lang="en-US" sz="2800" dirty="0" smtClean="0"/>
              <a:t>DISTRIBUTION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25" y="-23813"/>
            <a:ext cx="8905875" cy="6881813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5" name="Donut 4"/>
          <p:cNvSpPr/>
          <p:nvPr/>
        </p:nvSpPr>
        <p:spPr>
          <a:xfrm>
            <a:off x="7074061" y="1245262"/>
            <a:ext cx="252714" cy="294172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Donut 5"/>
          <p:cNvSpPr/>
          <p:nvPr/>
        </p:nvSpPr>
        <p:spPr>
          <a:xfrm>
            <a:off x="5721751" y="3457954"/>
            <a:ext cx="252714" cy="294172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Donut 6"/>
          <p:cNvSpPr/>
          <p:nvPr/>
        </p:nvSpPr>
        <p:spPr>
          <a:xfrm>
            <a:off x="8433342" y="152843"/>
            <a:ext cx="252714" cy="294172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Donut 7"/>
          <p:cNvSpPr/>
          <p:nvPr/>
        </p:nvSpPr>
        <p:spPr>
          <a:xfrm>
            <a:off x="9349673" y="3492679"/>
            <a:ext cx="252714" cy="294172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Donut 8"/>
          <p:cNvSpPr/>
          <p:nvPr/>
        </p:nvSpPr>
        <p:spPr>
          <a:xfrm>
            <a:off x="10713929" y="3492679"/>
            <a:ext cx="252714" cy="294172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00051" y="188013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Deleted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couple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of</a:t>
            </a:r>
          </a:p>
          <a:p>
            <a:r>
              <a:rPr lang="en-US" altLang="zh-CN" dirty="0">
                <a:latin typeface="+mj-lt"/>
                <a:ea typeface="Calibri" charset="0"/>
                <a:cs typeface="Calibri" charset="0"/>
              </a:rPr>
              <a:t>o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bservations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containing</a:t>
            </a:r>
          </a:p>
          <a:p>
            <a:r>
              <a:rPr lang="en-US" altLang="zh-CN" dirty="0">
                <a:latin typeface="+mj-lt"/>
                <a:ea typeface="Calibri" charset="0"/>
                <a:cs typeface="Calibri" charset="0"/>
              </a:rPr>
              <a:t>e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xtreme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outliers</a:t>
            </a:r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980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195262"/>
            <a:ext cx="10131425" cy="145626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EDA </a:t>
            </a:r>
            <a:br>
              <a:rPr lang="en-US" sz="2800" dirty="0" smtClean="0"/>
            </a:br>
            <a:r>
              <a:rPr lang="en-US" sz="2800" dirty="0" smtClean="0"/>
              <a:t>correlation</a:t>
            </a:r>
            <a:endParaRPr lang="en-US" sz="2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7" t="24093" r="17195"/>
          <a:stretch/>
        </p:blipFill>
        <p:spPr>
          <a:xfrm>
            <a:off x="3456041" y="0"/>
            <a:ext cx="8735959" cy="6858000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400051" y="1880132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Some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variables</a:t>
            </a:r>
            <a:r>
              <a:rPr lang="zh-CN" altLang="en-US" dirty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seem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to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be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correlated,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however,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considering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many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DER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err="1" smtClean="0">
                <a:latin typeface="+mj-lt"/>
                <a:ea typeface="Calibri" charset="0"/>
                <a:cs typeface="Calibri" charset="0"/>
              </a:rPr>
              <a:t>vars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are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derived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from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the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PRI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err="1" smtClean="0">
                <a:latin typeface="+mj-lt"/>
                <a:ea typeface="Calibri" charset="0"/>
                <a:cs typeface="Calibri" charset="0"/>
              </a:rPr>
              <a:t>vars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,</a:t>
            </a:r>
          </a:p>
          <a:p>
            <a:r>
              <a:rPr lang="en-US" altLang="zh-CN" dirty="0">
                <a:latin typeface="+mj-lt"/>
                <a:ea typeface="Calibri" charset="0"/>
                <a:cs typeface="Calibri" charset="0"/>
              </a:rPr>
              <a:t>s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ome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correlation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seems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to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be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acceptable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endParaRPr lang="en-US" altLang="zh-CN" dirty="0" smtClean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78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810</TotalTime>
  <Words>699</Words>
  <Application>Microsoft Macintosh PowerPoint</Application>
  <PresentationFormat>Widescreen</PresentationFormat>
  <Paragraphs>222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Calibri</vt:lpstr>
      <vt:lpstr>Calibri Light</vt:lpstr>
      <vt:lpstr>DengXian</vt:lpstr>
      <vt:lpstr>DengXian Light</vt:lpstr>
      <vt:lpstr>Wingdings</vt:lpstr>
      <vt:lpstr>Arial</vt:lpstr>
      <vt:lpstr>Office Theme</vt:lpstr>
      <vt:lpstr> Predicting the Higgs-Boson signal</vt:lpstr>
      <vt:lpstr>PowerPoint Presentation</vt:lpstr>
      <vt:lpstr>EDA  AGGR MISSINGNESS</vt:lpstr>
      <vt:lpstr>MISSINGNESS &amp; PRI_jet_num</vt:lpstr>
      <vt:lpstr>PowerPoint Presentation</vt:lpstr>
      <vt:lpstr>PowerPoint Presentation</vt:lpstr>
      <vt:lpstr>PCA </vt:lpstr>
      <vt:lpstr>EDA  DATA DISTRIBUTION</vt:lpstr>
      <vt:lpstr>EDA  correlation</vt:lpstr>
      <vt:lpstr>PowerPoint Presentation</vt:lpstr>
      <vt:lpstr>Tuning Parameters – XGBoost</vt:lpstr>
      <vt:lpstr>Tuning Parameters - RF</vt:lpstr>
      <vt:lpstr>First Try - Simple Ensemble</vt:lpstr>
      <vt:lpstr>Second Try – Meta Model</vt:lpstr>
      <vt:lpstr>Third Try – Manually Stacking Meta Features</vt:lpstr>
      <vt:lpstr>Further Steps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predicting the Higgs-Boson signal</dc:title>
  <dc:creator>Microsoft Office User</dc:creator>
  <cp:lastModifiedBy>Microsoft Office User</cp:lastModifiedBy>
  <cp:revision>45</cp:revision>
  <dcterms:created xsi:type="dcterms:W3CDTF">2016-08-28T00:35:12Z</dcterms:created>
  <dcterms:modified xsi:type="dcterms:W3CDTF">2016-08-29T18:38:59Z</dcterms:modified>
</cp:coreProperties>
</file>

<file path=docProps/thumbnail.jpeg>
</file>